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294" r:id="rId4"/>
    <p:sldId id="388" r:id="rId5"/>
    <p:sldId id="383" r:id="rId6"/>
    <p:sldId id="397" r:id="rId7"/>
    <p:sldId id="392" r:id="rId8"/>
    <p:sldId id="389" r:id="rId9"/>
    <p:sldId id="399" r:id="rId10"/>
    <p:sldId id="390" r:id="rId11"/>
    <p:sldId id="395" r:id="rId12"/>
    <p:sldId id="396" r:id="rId1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5" autoAdjust="0"/>
    <p:restoredTop sz="94660"/>
  </p:normalViewPr>
  <p:slideViewPr>
    <p:cSldViewPr>
      <p:cViewPr varScale="1">
        <p:scale>
          <a:sx n="166" d="100"/>
          <a:sy n="166" d="100"/>
        </p:scale>
        <p:origin x="105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4604887-061F-4CBC-9F86-0F1FA82381E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60CB59-A230-4656-BC6C-B57D7F9C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6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398022-F8A4-4B56-898E-D07E391D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3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1A46AA-0A50-4594-9BB9-9894F7E83E44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442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2F4614-F41D-49C3-BEBA-7DE91908574A}" type="slidenum">
              <a:rPr lang="en-US" altLang="en-US" smtClean="0">
                <a:latin typeface="Times New Roman" pitchFamily="18" charset="0"/>
              </a:rPr>
              <a:pPr/>
              <a:t>10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002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603D-2159-491B-B6F9-85D883EC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F0FD-7454-4423-B205-8D327C2AF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9E9A-AB13-4C28-925A-B100E0AB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FD44-4610-4497-8269-CE05F2051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F00A2-FC58-46CF-8F48-31457CF3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CD4C-EE5E-44AE-ABE4-DBBF916F8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644D-D811-40C0-BB9B-F38A1513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ED3B-3463-4DBB-B933-7E81B6613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2969-3ADC-407C-B4FA-B4B7E98B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3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9CCD-380A-467F-A062-3FA1CD70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D3FC-736D-48CF-9B4B-646F8FC76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FF18-FA67-4D15-A6E6-F45B14E5A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54D8-2A69-4ED4-B2AD-628F62A8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E1AB-05A0-489B-9CC6-FBC1FA3E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1F23-6DF0-41BE-B2EA-3EF91493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9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9EBE-23FD-4BCA-81DF-6317F1A3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E097-2CE3-466F-ACB1-F91403AB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FE02-438D-4F95-BAA8-373336341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70DA-C15F-4BE5-AF59-94297EFE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6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FA66-146E-4E20-9C1A-A2B37C666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2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6F93-0DD5-4EEA-B938-F2913FEF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D004-8DBB-4A5D-8683-FB5844F9D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196D-C32A-4B6A-AB99-AD40FA760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9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01AD-4729-44C1-904B-F578AFC7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CD62-5090-4975-8BA6-4A72F5BC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7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3E69-9CAF-4852-B7A1-A481BE4E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7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F43D-07DC-4A38-8B89-1D95DD8EB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4CCC-FB34-47CD-9C70-875D3EFD2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5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AEFF-F0C0-440E-91BE-8A1C88E88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8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6DE7-227D-441D-A212-B98C077B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4912-5147-4CCA-B38A-7A6D816C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DCAA-0D27-46AF-820F-5D8D6539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F331-FD2E-400D-A455-1DD356588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1F53-DBDE-47D6-AA25-87B90931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9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76B2-0112-4CD8-BD52-D029395F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5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9F31-0191-4F20-BFD6-D2D0FD04F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DB4C7C7-BF2E-4DF1-8286-458E8D24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96CC8CC-F3F5-40DB-9812-8AC919E1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B833F1-DDD5-415F-ACD1-F75A3997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1-w7iht20nw&amp;feature=youtu.be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2400" y="2111152"/>
            <a:ext cx="52197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Poverty traps</a:t>
            </a:r>
          </a:p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and escapes</a:t>
            </a:r>
            <a:endParaRPr lang="en-US" sz="3200" b="1" dirty="0">
              <a:latin typeface="Georgia" panose="02040502050405020303" pitchFamily="18" charset="0"/>
            </a:endParaRPr>
          </a:p>
          <a:p>
            <a:pPr algn="ctr"/>
            <a:endParaRPr lang="en-US" sz="3600" b="1" dirty="0">
              <a:latin typeface="Georgia" panose="02040502050405020303" pitchFamily="18" charset="0"/>
            </a:endParaRPr>
          </a:p>
          <a:p>
            <a:pPr algn="ctr"/>
            <a:endParaRPr lang="en-US" altLang="en-US" sz="4000" b="1" dirty="0">
              <a:latin typeface="Georgia" pitchFamily="18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52400" y="4822179"/>
            <a:ext cx="5219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 smtClean="0">
                <a:latin typeface="Georgia" pitchFamily="18" charset="0"/>
              </a:rPr>
              <a:t>Chris Barrett</a:t>
            </a:r>
          </a:p>
          <a:p>
            <a:pPr algn="ctr"/>
            <a:r>
              <a:rPr lang="en-US" altLang="en-US" sz="2000" dirty="0" smtClean="0">
                <a:latin typeface="Georgia" pitchFamily="18" charset="0"/>
              </a:rPr>
              <a:t>January 23, 2019 presentation</a:t>
            </a:r>
            <a:endParaRPr lang="en-US" altLang="en-US" sz="2000" dirty="0" smtClean="0">
              <a:latin typeface="Georgia" pitchFamily="18" charset="0"/>
            </a:endParaRPr>
          </a:p>
          <a:p>
            <a:pPr algn="ctr"/>
            <a:r>
              <a:rPr lang="en-US" altLang="en-US" sz="2000" dirty="0" smtClean="0">
                <a:latin typeface="Georgia" pitchFamily="18" charset="0"/>
              </a:rPr>
              <a:t>Flora Rose House</a:t>
            </a:r>
          </a:p>
          <a:p>
            <a:pPr algn="ctr"/>
            <a:r>
              <a:rPr lang="en-US" altLang="en-US" sz="2000" dirty="0" smtClean="0">
                <a:latin typeface="Georgia" pitchFamily="18" charset="0"/>
              </a:rPr>
              <a:t>Cornell University</a:t>
            </a:r>
            <a:endParaRPr lang="en-US" altLang="en-US" sz="2000" dirty="0">
              <a:latin typeface="Georgia" pitchFamily="18" charset="0"/>
            </a:endParaRPr>
          </a:p>
        </p:txBody>
      </p:sp>
      <p:pic>
        <p:nvPicPr>
          <p:cNvPr id="4101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5588"/>
            <a:ext cx="3785175" cy="56777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ysInSwimmingPondTsararivotr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6858000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1429" y="1012727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4000" b="1" dirty="0" smtClean="0">
                <a:solidFill>
                  <a:schemeClr val="bg1"/>
                </a:solidFill>
                <a:latin typeface="Georgia" pitchFamily="18" charset="0"/>
              </a:rPr>
              <a:t>Many ways exist to help the poor </a:t>
            </a:r>
            <a:r>
              <a:rPr lang="en-US" altLang="en-US" sz="4000" b="1" dirty="0" smtClean="0">
                <a:solidFill>
                  <a:schemeClr val="bg1"/>
                </a:solidFill>
                <a:latin typeface="Georgia" pitchFamily="18" charset="0"/>
              </a:rPr>
              <a:t>avoid or escape poverty traps</a:t>
            </a:r>
            <a:endParaRPr lang="en-US" altLang="en-US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6388" name="Picture 5" descr="cu_logo_sml_150_p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9474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6172200" cy="519284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Poverty </a:t>
            </a:r>
            <a:r>
              <a:rPr lang="en-US" sz="2400" dirty="0" smtClean="0">
                <a:latin typeface="Georgia" pitchFamily="18" charset="0"/>
              </a:rPr>
              <a:t>traps: self-reinforcing feedback that poor ‘initial conditions’ lead to optimal behaviors that perpetuate poverty.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Examples</a:t>
            </a:r>
            <a:r>
              <a:rPr lang="en-US" sz="2400" dirty="0" smtClean="0">
                <a:latin typeface="Georgia" pitchFamily="18" charset="0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	- malnutrition causes poverty, which itself leads to further malnutrition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Georgia" pitchFamily="18" charset="0"/>
              </a:rPr>
              <a:t>	</a:t>
            </a:r>
            <a:r>
              <a:rPr lang="en-US" sz="2400" dirty="0" smtClean="0">
                <a:latin typeface="Georgia" pitchFamily="18" charset="0"/>
              </a:rPr>
              <a:t>- high risk exposure leads to risk averse livelihood strategies that lock in poverty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Georgia" pitchFamily="18" charset="0"/>
              </a:rPr>
              <a:t>	</a:t>
            </a:r>
            <a:r>
              <a:rPr lang="en-US" sz="2400" dirty="0" smtClean="0">
                <a:latin typeface="Georgia" pitchFamily="18" charset="0"/>
              </a:rPr>
              <a:t>- discrimination excludes people from </a:t>
            </a:r>
            <a:r>
              <a:rPr lang="en-US" sz="2400" dirty="0" smtClean="0">
                <a:latin typeface="Georgia" pitchFamily="18" charset="0"/>
              </a:rPr>
              <a:t>opportunities, discouraging </a:t>
            </a:r>
            <a:r>
              <a:rPr lang="en-US" sz="2400" dirty="0" smtClean="0">
                <a:latin typeface="Georgia" pitchFamily="18" charset="0"/>
              </a:rPr>
              <a:t>skills </a:t>
            </a:r>
            <a:r>
              <a:rPr lang="en-US" sz="2400" dirty="0" smtClean="0">
                <a:latin typeface="Georgia" pitchFamily="18" charset="0"/>
              </a:rPr>
              <a:t>acquisition, reinforcing discrimination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   - financial stress impedes decision-making, which hurts financial results</a:t>
            </a: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Georgia" pitchFamily="18" charset="0"/>
            </a:endParaRPr>
          </a:p>
        </p:txBody>
      </p:sp>
      <p:pic>
        <p:nvPicPr>
          <p:cNvPr id="1126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Poverty traps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7" name="Picture 4" descr="BoranWoman&amp;Child@DiribGom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907505" cy="38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943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But vicious </a:t>
            </a:r>
            <a:r>
              <a:rPr lang="en-US" sz="2400" dirty="0">
                <a:latin typeface="Georgia" pitchFamily="18" charset="0"/>
              </a:rPr>
              <a:t>cycles of </a:t>
            </a:r>
            <a:r>
              <a:rPr lang="en-US" sz="2400" dirty="0" smtClean="0">
                <a:latin typeface="Georgia" pitchFamily="18" charset="0"/>
              </a:rPr>
              <a:t>reinforcing feedback also suggest virtuous cycles … if traps exist, then escapes are possible!</a:t>
            </a:r>
            <a:endParaRPr lang="en-US" sz="2400" dirty="0">
              <a:latin typeface="Georgia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70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55" y="5113994"/>
            <a:ext cx="4218860" cy="1323199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9948" y="1538243"/>
            <a:ext cx="8915400" cy="59066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Georgia" pitchFamily="18" charset="0"/>
              </a:rPr>
              <a:t>Fertilizer, </a:t>
            </a:r>
            <a:r>
              <a:rPr lang="en-US" sz="2000" b="1" dirty="0" smtClean="0">
                <a:latin typeface="Georgia" pitchFamily="18" charset="0"/>
              </a:rPr>
              <a:t>soils, </a:t>
            </a:r>
            <a:r>
              <a:rPr lang="en-US" sz="2000" b="1" dirty="0" smtClean="0">
                <a:latin typeface="Georgia" pitchFamily="18" charset="0"/>
              </a:rPr>
              <a:t>poverty in Kenya</a:t>
            </a:r>
            <a:r>
              <a:rPr lang="en-US" sz="2000" b="1" dirty="0" smtClean="0">
                <a:latin typeface="Georgia" pitchFamily="18" charset="0"/>
              </a:rPr>
              <a:t>:		</a:t>
            </a:r>
            <a:br>
              <a:rPr lang="en-US" sz="2000" b="1" dirty="0" smtClean="0">
                <a:latin typeface="Georgia" pitchFamily="18" charset="0"/>
              </a:rPr>
            </a:br>
            <a:r>
              <a:rPr lang="en-US" sz="2000" dirty="0" smtClean="0">
                <a:latin typeface="Georgia" pitchFamily="18" charset="0"/>
              </a:rPr>
              <a:t>Fertilizer less beneficial on </a:t>
            </a:r>
            <a:r>
              <a:rPr lang="en-US" sz="2000" dirty="0" smtClean="0">
                <a:latin typeface="Georgia" pitchFamily="18" charset="0"/>
              </a:rPr>
              <a:t>poor soils. The poor cultivate poorer soils. So less likely to apply fertilizer. Thus lower yields and incomes, reinforcing poverty.	</a:t>
            </a:r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82" y="2433135"/>
            <a:ext cx="6017346" cy="1946386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4572000" y="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Poverty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traps examples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9948" y="6581001"/>
            <a:ext cx="7921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Sources: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Marenya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and Barrett (AJAE 2009; 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Ag Econ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2009), Barrett and Bevis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Nature Geoscience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2015)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28600" y="5184929"/>
            <a:ext cx="4380875" cy="5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Georgia" pitchFamily="18" charset="0"/>
              </a:rPr>
              <a:t>Soil mineral content and diets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Georgia" pitchFamily="18" charset="0"/>
              </a:rPr>
              <a:t>Zinc, iron, selenium, etc. come from soils. Micronutrient deficiencies affect 2-3 </a:t>
            </a:r>
            <a:r>
              <a:rPr lang="en-US" sz="2000" dirty="0" err="1" smtClean="0">
                <a:latin typeface="Georgia" pitchFamily="18" charset="0"/>
              </a:rPr>
              <a:t>bn</a:t>
            </a:r>
            <a:r>
              <a:rPr lang="en-US" sz="2000" dirty="0" smtClean="0">
                <a:latin typeface="Georgia" pitchFamily="18" charset="0"/>
              </a:rPr>
              <a:t> people. Hurt soil/human productivity.	</a:t>
            </a:r>
            <a:endParaRPr lang="en-US" sz="20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4572000" y="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Poverty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traps examples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55242" y="1631100"/>
            <a:ext cx="6775554" cy="5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Georgia" pitchFamily="18" charset="0"/>
              </a:rPr>
              <a:t>Herders and drought in Ethiopia and Kenya: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Georgia" pitchFamily="18" charset="0"/>
              </a:rPr>
              <a:t>When droughts hit, even able pastoralists may be unable to recover. If drought frequency grows, system collapse becomes likely, trapping entire communities. 	</a:t>
            </a:r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890" r="14779" b="6665"/>
          <a:stretch/>
        </p:blipFill>
        <p:spPr>
          <a:xfrm>
            <a:off x="7022052" y="1084828"/>
            <a:ext cx="2057400" cy="2895600"/>
          </a:xfrm>
          <a:prstGeom prst="rect">
            <a:avLst/>
          </a:prstGeom>
        </p:spPr>
      </p:pic>
      <p:pic>
        <p:nvPicPr>
          <p:cNvPr id="16" name="Picture 2" descr="CCHD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77254"/>
            <a:ext cx="3001719" cy="21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68983" y="6481556"/>
            <a:ext cx="7821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 :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Lybbert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et al. (EJ 2004), Barrett </a:t>
            </a:r>
            <a:r>
              <a:rPr lang="en-US" sz="1200" dirty="0">
                <a:latin typeface="Georgia" panose="02040502050405020303" pitchFamily="18" charset="0"/>
                <a:cs typeface="Arial" panose="020B0604020202020204" pitchFamily="34" charset="0"/>
              </a:rPr>
              <a:t>and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Santos (</a:t>
            </a:r>
            <a:r>
              <a:rPr lang="en-US" sz="1200" i="1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Ecol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 Econ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2014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), Santos and Barrett (NBER/UCP 2018)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73980" y="2848237"/>
            <a:ext cx="2999283" cy="2460857"/>
            <a:chOff x="79" y="2902"/>
            <a:chExt cx="1660" cy="136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2902"/>
              <a:ext cx="1660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" b="6598"/>
            <a:stretch/>
          </p:blipFill>
          <p:spPr bwMode="auto">
            <a:xfrm>
              <a:off x="79" y="2902"/>
              <a:ext cx="1649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381000" y="5364817"/>
            <a:ext cx="8229600" cy="5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Georgia" pitchFamily="18" charset="0"/>
              </a:rPr>
              <a:t>Further, usual responses (food aid, restocking) slow and low return. Need innovative responses to break the vicious cycle and foster escapes.</a:t>
            </a:r>
            <a:endParaRPr lang="en-US" sz="20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5470" y="3676518"/>
            <a:ext cx="8839200" cy="287668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  <a:hlinkClick r:id="rId2"/>
              </a:rPr>
              <a:t>Index-based livestock insurance </a:t>
            </a:r>
            <a:r>
              <a:rPr lang="en-US" sz="2400" b="1" dirty="0" smtClean="0">
                <a:latin typeface="Georgia" pitchFamily="18" charset="0"/>
              </a:rPr>
              <a:t>to protect vs. drought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Individuals buy policies to protect their herds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Private underwriters, global reinsurers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Commercial pilot in Kenya in 2010; big win in 2011 drought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Now spread to Ethiopia,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nationwide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in Kenya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Reduced adverse coping strategies among insured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Major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, positive effects in both countries: 12-20x the marginal benefit/cost of cash transfer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programs</a:t>
            </a:r>
            <a:endParaRPr lang="en-US" sz="2400" dirty="0" smtClean="0">
              <a:latin typeface="Georgia" pitchFamily="18" charset="0"/>
              <a:cs typeface="Arial" charset="0"/>
            </a:endParaRPr>
          </a:p>
        </p:txBody>
      </p:sp>
      <p:pic>
        <p:nvPicPr>
          <p:cNvPr id="12292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410200" y="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Escapes ex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1: IBLI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5158" y="1097856"/>
            <a:ext cx="2585694" cy="2449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79" r="1" b="30048"/>
          <a:stretch/>
        </p:blipFill>
        <p:spPr>
          <a:xfrm>
            <a:off x="228600" y="1219200"/>
            <a:ext cx="6096000" cy="2175031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9948" y="6581001"/>
            <a:ext cx="8759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Sources: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Chantarat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JRI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2013); Jensen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JDE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2017); Janzen and Carter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AJAE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2018);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Tafere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AJAE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in press)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232757" y="1066800"/>
            <a:ext cx="883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Georgia" pitchFamily="18" charset="0"/>
              </a:rPr>
              <a:t>BRAC Targeting Ultra Poor program in Bangladesh</a:t>
            </a:r>
          </a:p>
          <a:p>
            <a:pPr eaLnBrk="1" hangingPunct="1"/>
            <a:r>
              <a:rPr lang="en-US" altLang="en-US" sz="2000" dirty="0" smtClean="0">
                <a:latin typeface="Georgia" pitchFamily="18" charset="0"/>
              </a:rPr>
              <a:t>Targeted at poorest women: provide cash/consumption support, skills training, coaching, and productive asset transfer</a:t>
            </a:r>
          </a:p>
          <a:p>
            <a:pPr eaLnBrk="1" hangingPunct="1"/>
            <a:endParaRPr lang="en-US" altLang="en-US" sz="2000" dirty="0">
              <a:latin typeface="Georgia" pitchFamily="18" charset="0"/>
            </a:endParaRPr>
          </a:p>
          <a:p>
            <a:pPr eaLnBrk="1" hangingPunct="1"/>
            <a:r>
              <a:rPr lang="en-US" altLang="en-US" sz="2000" dirty="0" smtClean="0">
                <a:latin typeface="Georgia" pitchFamily="18" charset="0"/>
              </a:rPr>
              <a:t>After 2/7 years: assets (net of transfers) up 55, 435% !! Acces</a:t>
            </a:r>
            <a:r>
              <a:rPr lang="en-US" altLang="en-US" sz="2000" dirty="0" smtClean="0">
                <a:latin typeface="Georgia" pitchFamily="18" charset="0"/>
              </a:rPr>
              <a:t>s to land and  livestock, consumption expenditures all improve dramatically. Benefit/cost ratio ~5.4; annual internal rate of return averaged 22%</a:t>
            </a:r>
          </a:p>
          <a:p>
            <a:pPr eaLnBrk="1" hangingPunct="1"/>
            <a:endParaRPr lang="en-US" altLang="en-US" sz="2000" dirty="0">
              <a:latin typeface="Georgia" pitchFamily="18" charset="0"/>
            </a:endParaRPr>
          </a:p>
          <a:p>
            <a:pPr eaLnBrk="1" hangingPunct="1"/>
            <a:r>
              <a:rPr lang="en-US" altLang="en-US" sz="2000" dirty="0" smtClean="0">
                <a:latin typeface="Georgia" pitchFamily="18" charset="0"/>
              </a:rPr>
              <a:t>Replicated in multiple other countries worldwide, with significant gains in food security, mental health, asset ownership, work, etc. </a:t>
            </a:r>
          </a:p>
          <a:p>
            <a:pPr eaLnBrk="1" hangingPunct="1"/>
            <a:endParaRPr lang="en-US" altLang="en-US" sz="2000" dirty="0">
              <a:latin typeface="Georgia" pitchFamily="18" charset="0"/>
            </a:endParaRPr>
          </a:p>
          <a:p>
            <a:pPr eaLnBrk="1" hangingPunct="1"/>
            <a:endParaRPr lang="en-US" altLang="en-US" sz="2000" dirty="0">
              <a:latin typeface="Georgia" pitchFamily="18" charset="0"/>
            </a:endParaRPr>
          </a:p>
        </p:txBody>
      </p:sp>
      <p:pic>
        <p:nvPicPr>
          <p:cNvPr id="8197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572000" y="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Escapes ex 2: Graduation programs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8983" y="6481556"/>
            <a:ext cx="7821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 : Banerjee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Science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2015),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Bandiera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QJE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2017), Ikegami et al. (NBER/UCP 2018)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Escapes ex 3: Mobile money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8983" y="6481556"/>
            <a:ext cx="7821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 : Suri &amp; Jack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Science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2016), Jack &amp; Suri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AER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2014), Aker (</a:t>
            </a:r>
            <a:r>
              <a:rPr lang="en-US" sz="1200" i="1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AEJ:Applied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2010), Aker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EDCC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2016)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52400" y="1143000"/>
            <a:ext cx="8839200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Technologies to reduce transactions costs and enhance financial </a:t>
            </a: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access disproportionately help the poor.</a:t>
            </a:r>
            <a:endParaRPr lang="en-US" sz="2400" b="1" dirty="0" smtClean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 Kenya M-</a:t>
            </a:r>
            <a:r>
              <a:rPr lang="en-US" sz="2400" dirty="0" err="1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Pesa</a:t>
            </a:r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mobile money):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raised ~200K households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out of extreme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poverty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induced ~185K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women to switch into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more remunerative business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or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retail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occupations.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helped households get help in </a:t>
            </a:r>
          </a:p>
          <a:p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     times of need (0 vs. -7% losses)</a:t>
            </a:r>
          </a:p>
          <a:p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In Niger: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reduces food price fluctuations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lowers aid delivery costs and </a:t>
            </a:r>
          </a:p>
          <a:p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     improves recipient nutrition</a:t>
            </a:r>
            <a:endParaRPr lang="en-US" sz="24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152400"/>
            <a:ext cx="10668000" cy="8001000"/>
          </a:xfrm>
          <a:prstGeom prst="rect">
            <a:avLst/>
          </a:prstGeom>
        </p:spPr>
      </p:pic>
      <p:sp>
        <p:nvSpPr>
          <p:cNvPr id="327697" name="Rectangle 17"/>
          <p:cNvSpPr>
            <a:spLocks noChangeArrowheads="1"/>
          </p:cNvSpPr>
          <p:nvPr/>
        </p:nvSpPr>
        <p:spPr bwMode="auto">
          <a:xfrm>
            <a:off x="533400" y="1219200"/>
            <a:ext cx="84582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Research: hard problems solved by science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Solidarity: policies matter</a:t>
            </a:r>
            <a:endParaRPr lang="en-US" sz="2800" b="1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Charity: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give but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ignore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slick marketing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and seek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   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solid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evidence of impact: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-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  Child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sponsorship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and education programs</a:t>
            </a: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Support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clean water, bed nets, de-worming, oral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rehydration,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and immunization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interventions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“Graduation” programs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Effective </a:t>
            </a:r>
            <a:r>
              <a:rPr lang="en-US" sz="2400" smtClean="0">
                <a:solidFill>
                  <a:schemeClr val="bg1"/>
                </a:solidFill>
                <a:latin typeface="Georgia" pitchFamily="18" charset="0"/>
              </a:rPr>
              <a:t>disaster response</a:t>
            </a:r>
            <a:endParaRPr lang="en-US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197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5334000" y="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How can you help?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35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9" descr="GirlinFields@Madzu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209550" y="0"/>
            <a:ext cx="8724900" cy="1828800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Georgia" pitchFamily="18" charset="0"/>
              </a:rPr>
              <a:t>“</a:t>
            </a:r>
            <a:r>
              <a:rPr lang="en-US" sz="2000" b="1" dirty="0">
                <a:latin typeface="Georgia" pitchFamily="18" charset="0"/>
              </a:rPr>
              <a:t>Most of the people in the world are poor, so if we knew the economics of being poor we would know much of the economics that really matters</a:t>
            </a:r>
            <a:r>
              <a:rPr lang="en-US" sz="2000" b="1" dirty="0" smtClean="0">
                <a:latin typeface="Georgia" pitchFamily="18" charset="0"/>
              </a:rPr>
              <a:t>.”</a:t>
            </a:r>
            <a:endParaRPr lang="en-US" sz="2000" b="1" dirty="0">
              <a:latin typeface="Georg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Georgia" pitchFamily="18" charset="0"/>
              </a:rPr>
              <a:t>- </a:t>
            </a:r>
            <a:r>
              <a:rPr lang="en-US" sz="2000" b="1" dirty="0">
                <a:latin typeface="Georgia" pitchFamily="18" charset="0"/>
              </a:rPr>
              <a:t>Theodore W. Schultz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Georgia" pitchFamily="18" charset="0"/>
              </a:rPr>
              <a:t>Opening sentences of 1979 Nobel Prize in Economics </a:t>
            </a:r>
            <a:r>
              <a:rPr lang="en-US" sz="2000" b="1" dirty="0" smtClean="0">
                <a:latin typeface="Georgia" pitchFamily="18" charset="0"/>
              </a:rPr>
              <a:t>lecture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381000" y="5881160"/>
            <a:ext cx="8305800" cy="46166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Georgia" pitchFamily="18" charset="0"/>
                <a:cs typeface="Times New Roman" pitchFamily="18" charset="0"/>
              </a:rPr>
              <a:t>Cornell has great, perhaps unique, </a:t>
            </a:r>
            <a:r>
              <a:rPr lang="en-US" altLang="en-US" sz="2400" b="1" dirty="0">
                <a:latin typeface="Georgia" pitchFamily="18" charset="0"/>
                <a:cs typeface="Times New Roman" pitchFamily="18" charset="0"/>
              </a:rPr>
              <a:t>capacity to </a:t>
            </a:r>
            <a:r>
              <a:rPr lang="en-US" altLang="en-US" sz="2400" b="1" dirty="0" smtClean="0">
                <a:latin typeface="Georgia" pitchFamily="18" charset="0"/>
                <a:cs typeface="Times New Roman" pitchFamily="18" charset="0"/>
              </a:rPr>
              <a:t>help</a:t>
            </a:r>
            <a:endParaRPr lang="en-US" altLang="en-US" sz="2400" b="1" dirty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3805</TotalTime>
  <Words>645</Words>
  <Application>Microsoft Office PowerPoint</Application>
  <PresentationFormat>On-screen Show (4:3)</PresentationFormat>
  <Paragraphs>72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ヒラギノ角ゴ Pro W3</vt:lpstr>
      <vt:lpstr>Custom Design</vt:lpstr>
      <vt:lpstr>1_Custom Design</vt:lpstr>
      <vt:lpstr>Office Theme</vt:lpstr>
      <vt:lpstr>PowerPoint Presentation</vt:lpstr>
      <vt:lpstr>PowerPoint Presentation</vt:lpstr>
      <vt:lpstr>Fertilizer, soils, poverty in Kenya:   Fertilizer less beneficial on poor soils. The poor cultivate poorer soils. So less likely to apply fertilizer. Thus lower yields and incomes, reinforcing poverty.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Barrett, Chris</cp:lastModifiedBy>
  <cp:revision>110</cp:revision>
  <cp:lastPrinted>2015-09-11T11:34:21Z</cp:lastPrinted>
  <dcterms:created xsi:type="dcterms:W3CDTF">2001-03-15T21:53:34Z</dcterms:created>
  <dcterms:modified xsi:type="dcterms:W3CDTF">2019-01-19T17:00:17Z</dcterms:modified>
</cp:coreProperties>
</file>